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2458" y="3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764900"/>
            <a:ext cx="7080780" cy="10332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US" sz="1375" dirty="0">
                <a:latin typeface="Google Sans SemiBold"/>
                <a:ea typeface="Google Sans SemiBold"/>
                <a:cs typeface="Google Sans SemiBold"/>
                <a:sym typeface="Google Sans SemiBold"/>
              </a:rPr>
              <a:t>Waze data Team was asked to analyze and interpret data, generate valuable insights, and help leadership make informed business decisions. The project is dedicated to help prevent user churn on the Waze app. Churn quantifies the number of users who have uninstalled the Waze app or stopped using the app.</a:t>
            </a:r>
            <a:endParaRPr sz="1375" dirty="0">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188700" y="1493875"/>
            <a:ext cx="73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b="1" dirty="0">
                <a:solidFill>
                  <a:schemeClr val="dk2"/>
                </a:solidFill>
              </a:rPr>
              <a:t>Project overview</a:t>
            </a:r>
            <a:endParaRPr b="1" dirty="0">
              <a:solidFill>
                <a:schemeClr val="dk2"/>
              </a:solidFill>
            </a:endParaRP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Predicts user churn project . Executive summaries</a:t>
              </a:r>
              <a:endParaRPr sz="1900" dirty="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Executive summaries report</a:t>
              </a:r>
              <a:endParaRPr dirty="0">
                <a:solidFill>
                  <a:srgbClr val="000000"/>
                </a:solidFill>
                <a:latin typeface="Roboto"/>
                <a:ea typeface="Roboto"/>
                <a:cs typeface="Roboto"/>
                <a:sym typeface="Roboto"/>
              </a:endParaRPr>
            </a:p>
          </p:txBody>
        </p:sp>
      </p:grpSp>
      <p:sp>
        <p:nvSpPr>
          <p:cNvPr id="10" name="Google Shape;158;p8">
            <a:extLst>
              <a:ext uri="{FF2B5EF4-FFF2-40B4-BE49-F238E27FC236}">
                <a16:creationId xmlns:a16="http://schemas.microsoft.com/office/drawing/2014/main" id="{84F790E1-A548-40EA-8A0C-834D15D59A8F}"/>
              </a:ext>
            </a:extLst>
          </p:cNvPr>
          <p:cNvSpPr txBox="1"/>
          <p:nvPr/>
        </p:nvSpPr>
        <p:spPr>
          <a:xfrm>
            <a:off x="90090" y="3909596"/>
            <a:ext cx="3035400" cy="6024696"/>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This dataset contains 82% retained users and 18% churned users.</a:t>
            </a:r>
            <a:endParaRPr lang="en" sz="1100" dirty="0">
              <a:solidFill>
                <a:schemeClr val="dk1"/>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The investigation revealed that within the dataset there were 700 rows without label.  There is nothing to suggest a non-random cause of the missing data.</a:t>
            </a:r>
          </a:p>
          <a:p>
            <a:pPr marL="457200" indent="-298450">
              <a:lnSpc>
                <a:spcPct val="150000"/>
              </a:lnSpc>
              <a:buClr>
                <a:schemeClr val="dk1"/>
              </a:buClr>
              <a:buSzPts val="1100"/>
              <a:buFont typeface="Google Sans"/>
              <a:buChar char="●"/>
            </a:pPr>
            <a:r>
              <a:rPr lang="en" sz="1100" dirty="0">
                <a:solidFill>
                  <a:schemeClr val="dk1"/>
                </a:solidFill>
                <a:latin typeface="Google Sans"/>
                <a:ea typeface="Google Sans"/>
                <a:cs typeface="Google Sans"/>
                <a:sym typeface="Google Sans"/>
              </a:rPr>
              <a:t>This dataset includes data about very specific type of drivers, </a:t>
            </a:r>
            <a:r>
              <a:rPr lang="en-US" sz="1100" dirty="0">
                <a:solidFill>
                  <a:schemeClr val="dk1"/>
                </a:solidFill>
                <a:latin typeface="Google Sans"/>
                <a:ea typeface="Google Sans"/>
                <a:cs typeface="Google Sans"/>
                <a:sym typeface="Google Sans"/>
              </a:rPr>
              <a:t>with a high probability drivers of long-haul truckers. </a:t>
            </a:r>
            <a:endParaRPr lang="en" sz="1100" dirty="0">
              <a:solidFill>
                <a:schemeClr val="dk1"/>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The median user who churned drove 608 kilometers each day they drove last month, which is almost 250% the per-drive-day distance of retained users. The median churned user had a similarly </a:t>
            </a:r>
            <a:r>
              <a:rPr lang="en-US" sz="1100" dirty="0" err="1">
                <a:solidFill>
                  <a:schemeClr val="dk1"/>
                </a:solidFill>
                <a:latin typeface="Google Sans"/>
                <a:ea typeface="Google Sans"/>
                <a:cs typeface="Google Sans"/>
                <a:sym typeface="Google Sans"/>
              </a:rPr>
              <a:t>disproporionate</a:t>
            </a:r>
            <a:r>
              <a:rPr lang="en-US" sz="1100" dirty="0">
                <a:solidFill>
                  <a:schemeClr val="dk1"/>
                </a:solidFill>
                <a:latin typeface="Google Sans"/>
                <a:ea typeface="Google Sans"/>
                <a:cs typeface="Google Sans"/>
                <a:sym typeface="Google Sans"/>
              </a:rPr>
              <a:t> number of drives per drive day compared to retained users. </a:t>
            </a:r>
          </a:p>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Initial investigation show that based on the data within dataset almost 64% users used iPhones and just 36% used Android </a:t>
            </a:r>
            <a:endParaRPr lang="en-IL" sz="1100" dirty="0">
              <a:solidFill>
                <a:schemeClr val="dk1"/>
              </a:solidFill>
              <a:latin typeface="Google Sans"/>
              <a:ea typeface="Google Sans"/>
              <a:cs typeface="Google Sans"/>
              <a:sym typeface="Google Sans"/>
            </a:endParaRPr>
          </a:p>
        </p:txBody>
      </p:sp>
      <p:sp>
        <p:nvSpPr>
          <p:cNvPr id="11" name="Google Shape;158;p8">
            <a:extLst>
              <a:ext uri="{FF2B5EF4-FFF2-40B4-BE49-F238E27FC236}">
                <a16:creationId xmlns:a16="http://schemas.microsoft.com/office/drawing/2014/main" id="{A97CACDD-BB0C-4FF5-95A1-E246C5A954C9}"/>
              </a:ext>
            </a:extLst>
          </p:cNvPr>
          <p:cNvSpPr txBox="1"/>
          <p:nvPr/>
        </p:nvSpPr>
        <p:spPr>
          <a:xfrm>
            <a:off x="3382050" y="5765303"/>
            <a:ext cx="4192350" cy="946383"/>
          </a:xfrm>
          <a:prstGeom prst="rect">
            <a:avLst/>
          </a:prstGeom>
          <a:noFill/>
          <a:ln>
            <a:noFill/>
          </a:ln>
        </p:spPr>
        <p:txBody>
          <a:bodyPr spcFirstLastPara="1" wrap="square" lIns="91425" tIns="91425" rIns="91425" bIns="91425" anchor="t" anchorCtr="0">
            <a:spAutoFit/>
          </a:bodyPr>
          <a:lstStyle/>
          <a:p>
            <a:pPr marL="158750" lvl="0" algn="l" rtl="0">
              <a:lnSpc>
                <a:spcPct val="150000"/>
              </a:lnSpc>
              <a:spcBef>
                <a:spcPts val="0"/>
              </a:spcBef>
              <a:spcAft>
                <a:spcPts val="0"/>
              </a:spcAft>
              <a:buClr>
                <a:schemeClr val="dk1"/>
              </a:buClr>
              <a:buSzPts val="1100"/>
            </a:pPr>
            <a:r>
              <a:rPr lang="en-US" sz="1100" dirty="0">
                <a:solidFill>
                  <a:schemeClr val="dk1"/>
                </a:solidFill>
                <a:latin typeface="Google Sans"/>
                <a:ea typeface="Google Sans"/>
                <a:cs typeface="Google Sans"/>
                <a:sym typeface="Google Sans"/>
              </a:rPr>
              <a:t>Initial investigation show that based on the data within dataset almost 64% users used iPhones and just 36% used Android </a:t>
            </a:r>
            <a:endParaRPr lang="en-IL" sz="1100" dirty="0">
              <a:solidFill>
                <a:schemeClr val="dk1"/>
              </a:solidFill>
              <a:latin typeface="Google Sans"/>
              <a:ea typeface="Google Sans"/>
              <a:cs typeface="Google Sans"/>
              <a:sym typeface="Google Sans"/>
            </a:endParaRPr>
          </a:p>
        </p:txBody>
      </p:sp>
      <p:sp>
        <p:nvSpPr>
          <p:cNvPr id="16" name="Google Shape;158;p8">
            <a:extLst>
              <a:ext uri="{FF2B5EF4-FFF2-40B4-BE49-F238E27FC236}">
                <a16:creationId xmlns:a16="http://schemas.microsoft.com/office/drawing/2014/main" id="{883F2E70-69A8-4C12-8BA3-DCA4B5A27B58}"/>
              </a:ext>
            </a:extLst>
          </p:cNvPr>
          <p:cNvSpPr txBox="1"/>
          <p:nvPr/>
        </p:nvSpPr>
        <p:spPr>
          <a:xfrm>
            <a:off x="3406470" y="3274495"/>
            <a:ext cx="4282440" cy="1454214"/>
          </a:xfrm>
          <a:prstGeom prst="rect">
            <a:avLst/>
          </a:prstGeom>
          <a:noFill/>
          <a:ln>
            <a:noFill/>
          </a:ln>
        </p:spPr>
        <p:txBody>
          <a:bodyPr spcFirstLastPara="1" wrap="square" lIns="91425" tIns="91425" rIns="91425" bIns="91425" anchor="t" anchorCtr="0">
            <a:spAutoFit/>
          </a:bodyPr>
          <a:lstStyle/>
          <a:p>
            <a:pPr marL="158750" lvl="0" algn="l" rtl="0">
              <a:lnSpc>
                <a:spcPct val="150000"/>
              </a:lnSpc>
              <a:spcBef>
                <a:spcPts val="0"/>
              </a:spcBef>
              <a:spcAft>
                <a:spcPts val="0"/>
              </a:spcAft>
              <a:buClr>
                <a:schemeClr val="dk1"/>
              </a:buClr>
              <a:buSzPts val="1100"/>
            </a:pPr>
            <a:r>
              <a:rPr lang="en-US" sz="1100" dirty="0">
                <a:solidFill>
                  <a:schemeClr val="dk1"/>
                </a:solidFill>
                <a:latin typeface="Google Sans"/>
                <a:ea typeface="Google Sans"/>
                <a:cs typeface="Google Sans"/>
                <a:sym typeface="Google Sans"/>
              </a:rPr>
              <a:t>The median user who churned drove 608 kilometers each day they drove last month, which is almost 250% the per-drive-day distance of retained users. The median churned user had a similarly </a:t>
            </a:r>
            <a:r>
              <a:rPr lang="en-US" sz="1100" dirty="0" err="1">
                <a:solidFill>
                  <a:schemeClr val="dk1"/>
                </a:solidFill>
                <a:latin typeface="Google Sans"/>
                <a:ea typeface="Google Sans"/>
                <a:cs typeface="Google Sans"/>
                <a:sym typeface="Google Sans"/>
              </a:rPr>
              <a:t>disproporionate</a:t>
            </a:r>
            <a:r>
              <a:rPr lang="en-US" sz="1100" dirty="0">
                <a:solidFill>
                  <a:schemeClr val="dk1"/>
                </a:solidFill>
                <a:latin typeface="Google Sans"/>
                <a:ea typeface="Google Sans"/>
                <a:cs typeface="Google Sans"/>
                <a:sym typeface="Google Sans"/>
              </a:rPr>
              <a:t> number of drives per drive day compared to retained users. </a:t>
            </a:r>
            <a:endParaRPr lang="en-IL" sz="1100" dirty="0">
              <a:solidFill>
                <a:schemeClr val="dk1"/>
              </a:solidFill>
              <a:latin typeface="Google Sans"/>
              <a:ea typeface="Google Sans"/>
              <a:cs typeface="Google Sans"/>
              <a:sym typeface="Google Sans"/>
            </a:endParaRPr>
          </a:p>
        </p:txBody>
      </p:sp>
      <p:pic>
        <p:nvPicPr>
          <p:cNvPr id="7" name="Picture 6">
            <a:extLst>
              <a:ext uri="{FF2B5EF4-FFF2-40B4-BE49-F238E27FC236}">
                <a16:creationId xmlns:a16="http://schemas.microsoft.com/office/drawing/2014/main" id="{F59616ED-6048-42F6-8147-A5E37C883821}"/>
              </a:ext>
            </a:extLst>
          </p:cNvPr>
          <p:cNvPicPr>
            <a:picLocks noChangeAspect="1"/>
          </p:cNvPicPr>
          <p:nvPr/>
        </p:nvPicPr>
        <p:blipFill>
          <a:blip r:embed="rId3"/>
          <a:stretch>
            <a:fillRect/>
          </a:stretch>
        </p:blipFill>
        <p:spPr>
          <a:xfrm>
            <a:off x="3523410" y="4671068"/>
            <a:ext cx="2974658" cy="579748"/>
          </a:xfrm>
          <a:prstGeom prst="rect">
            <a:avLst/>
          </a:prstGeom>
        </p:spPr>
      </p:pic>
      <p:pic>
        <p:nvPicPr>
          <p:cNvPr id="12" name="Picture 11">
            <a:extLst>
              <a:ext uri="{FF2B5EF4-FFF2-40B4-BE49-F238E27FC236}">
                <a16:creationId xmlns:a16="http://schemas.microsoft.com/office/drawing/2014/main" id="{0841C78A-7ED5-4F9F-889A-486F811742B4}"/>
              </a:ext>
            </a:extLst>
          </p:cNvPr>
          <p:cNvPicPr>
            <a:picLocks noChangeAspect="1"/>
          </p:cNvPicPr>
          <p:nvPr/>
        </p:nvPicPr>
        <p:blipFill>
          <a:blip r:embed="rId4"/>
          <a:stretch>
            <a:fillRect/>
          </a:stretch>
        </p:blipFill>
        <p:spPr>
          <a:xfrm>
            <a:off x="3586560" y="5251123"/>
            <a:ext cx="2911508" cy="612949"/>
          </a:xfrm>
          <a:prstGeom prst="rect">
            <a:avLst/>
          </a:prstGeom>
        </p:spPr>
      </p:pic>
      <p:pic>
        <p:nvPicPr>
          <p:cNvPr id="17" name="Picture 16">
            <a:extLst>
              <a:ext uri="{FF2B5EF4-FFF2-40B4-BE49-F238E27FC236}">
                <a16:creationId xmlns:a16="http://schemas.microsoft.com/office/drawing/2014/main" id="{DF7A9788-B0F7-4A0A-B93B-07996A2C5470}"/>
              </a:ext>
            </a:extLst>
          </p:cNvPr>
          <p:cNvPicPr>
            <a:picLocks noChangeAspect="1"/>
          </p:cNvPicPr>
          <p:nvPr/>
        </p:nvPicPr>
        <p:blipFill>
          <a:blip r:embed="rId5"/>
          <a:stretch>
            <a:fillRect/>
          </a:stretch>
        </p:blipFill>
        <p:spPr>
          <a:xfrm>
            <a:off x="3586560" y="6645326"/>
            <a:ext cx="1678860" cy="510680"/>
          </a:xfrm>
          <a:prstGeom prst="rect">
            <a:avLst/>
          </a:prstGeom>
        </p:spPr>
      </p:pic>
      <p:pic>
        <p:nvPicPr>
          <p:cNvPr id="19" name="Picture 18">
            <a:extLst>
              <a:ext uri="{FF2B5EF4-FFF2-40B4-BE49-F238E27FC236}">
                <a16:creationId xmlns:a16="http://schemas.microsoft.com/office/drawing/2014/main" id="{8A442A5D-97F0-4813-B464-E8B8AE006101}"/>
              </a:ext>
            </a:extLst>
          </p:cNvPr>
          <p:cNvPicPr>
            <a:picLocks noChangeAspect="1"/>
          </p:cNvPicPr>
          <p:nvPr/>
        </p:nvPicPr>
        <p:blipFill>
          <a:blip r:embed="rId6"/>
          <a:stretch>
            <a:fillRect/>
          </a:stretch>
        </p:blipFill>
        <p:spPr>
          <a:xfrm>
            <a:off x="5469929" y="6645326"/>
            <a:ext cx="1810595" cy="510680"/>
          </a:xfrm>
          <a:prstGeom prst="rect">
            <a:avLst/>
          </a:prstGeom>
        </p:spPr>
      </p:pic>
      <p:sp>
        <p:nvSpPr>
          <p:cNvPr id="27" name="Google Shape;158;p8">
            <a:extLst>
              <a:ext uri="{FF2B5EF4-FFF2-40B4-BE49-F238E27FC236}">
                <a16:creationId xmlns:a16="http://schemas.microsoft.com/office/drawing/2014/main" id="{5395FEA1-C0EE-43C9-8D3D-4C2973EF92D3}"/>
              </a:ext>
            </a:extLst>
          </p:cNvPr>
          <p:cNvSpPr txBox="1"/>
          <p:nvPr/>
        </p:nvSpPr>
        <p:spPr>
          <a:xfrm>
            <a:off x="3253699" y="7591709"/>
            <a:ext cx="4250002" cy="2723792"/>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it would be worthwhile to recommend to Waze that they gather more data on these super-drivers. It's possible that the reason for their driving so much is also the reason why the Waze app does not meet their specific set of needs, which may differ from the needs of a more typical driver, such as a commuter. </a:t>
            </a:r>
          </a:p>
          <a:p>
            <a:pPr marL="457200" indent="-298450">
              <a:lnSpc>
                <a:spcPct val="150000"/>
              </a:lnSpc>
              <a:buClr>
                <a:schemeClr val="dk1"/>
              </a:buClr>
              <a:buSzPts val="1100"/>
              <a:buFont typeface="Google Sans"/>
              <a:buChar char="●"/>
            </a:pPr>
            <a:r>
              <a:rPr lang="en-US" sz="1100" b="1" dirty="0">
                <a:solidFill>
                  <a:schemeClr val="dk1"/>
                </a:solidFill>
                <a:latin typeface="Roboto"/>
                <a:ea typeface="Roboto"/>
                <a:cs typeface="Roboto"/>
                <a:sym typeface="Roboto"/>
              </a:rPr>
              <a:t>The immediate next step is to conduct thorough EDA and develop data visualizations</a:t>
            </a:r>
            <a:r>
              <a:rPr lang="en-US" sz="1100" dirty="0">
                <a:solidFill>
                  <a:schemeClr val="dk1"/>
                </a:solidFill>
                <a:latin typeface="Roboto"/>
                <a:ea typeface="Roboto"/>
                <a:cs typeface="Roboto"/>
                <a:sym typeface="Roboto"/>
              </a:rPr>
              <a:t> to illustrate the narrative behind the data and guide future project decisions. </a:t>
            </a:r>
            <a:endParaRPr lang="en-US" sz="1100" dirty="0">
              <a:latin typeface="Roboto"/>
              <a:ea typeface="Roboto"/>
              <a:cs typeface="Roboto"/>
              <a:sym typeface="Roboto"/>
            </a:endParaRPr>
          </a:p>
          <a:p>
            <a:pPr marL="457200" lvl="0" indent="-298450" algn="l" rtl="0">
              <a:lnSpc>
                <a:spcPct val="150000"/>
              </a:lnSpc>
              <a:spcBef>
                <a:spcPts val="0"/>
              </a:spcBef>
              <a:spcAft>
                <a:spcPts val="0"/>
              </a:spcAft>
              <a:buClr>
                <a:schemeClr val="dk1"/>
              </a:buClr>
              <a:buSzPts val="1100"/>
              <a:buFont typeface="Google Sans"/>
              <a:buChar char="●"/>
            </a:pPr>
            <a:endParaRPr lang="en-IL" sz="1100" dirty="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350</Words>
  <Application>Microsoft Office PowerPoint</Application>
  <PresentationFormat>Custom</PresentationFormat>
  <Paragraphs>13</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Calibri</vt:lpstr>
      <vt:lpstr>Google Sans SemiBold</vt:lpstr>
      <vt:lpstr>Google Sans</vt:lpstr>
      <vt:lpstr>Roboto</vt:lpstr>
      <vt:lpstr>PT Sans Narrow</vt:lpstr>
      <vt:lpstr>Arial</vt:lpstr>
      <vt:lpstr>Lato</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alpilkin</cp:lastModifiedBy>
  <cp:revision>5</cp:revision>
  <dcterms:modified xsi:type="dcterms:W3CDTF">2023-10-17T12:56:38Z</dcterms:modified>
</cp:coreProperties>
</file>